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13"/>
  </p:notesMasterIdLst>
  <p:sldIdLst>
    <p:sldId id="256" r:id="rId2"/>
    <p:sldId id="257" r:id="rId3"/>
    <p:sldId id="261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6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95A6D-9E00-44DC-AA79-2CDD72B966EF}" type="datetimeFigureOut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AFD0A-C3A4-47B7-91CA-39AB0A0F0E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083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AFD0A-C3A4-47B7-91CA-39AB0A0F0E6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090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AFD0A-C3A4-47B7-91CA-39AB0A0F0E6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3597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AFD0A-C3A4-47B7-91CA-39AB0A0F0E6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888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AFD0A-C3A4-47B7-91CA-39AB0A0F0E6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5138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65A75-2EF9-4A26-B677-512C78E08687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012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895A-39CE-48EE-8BEC-9C3B36B30F9D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637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C41A4-3DAA-494C-B00F-00FC4A098046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0223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3A8C3-C60D-4519-99EB-A3ABC396F8F0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0116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BEE8-665C-4F78-B552-938E3A9001DA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1204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142A7-60E9-4DC7-9C8A-D1D2019F7864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393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BCC9-A1B8-4145-9057-8871A4836DFB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363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FAED-048A-4071-95F0-1CF271ABE145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957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F21D3-5257-451F-88A4-97E508CEB5D0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9538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BEDC0-640B-4598-A4A4-5D498C432D80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073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33E9-5C32-4E53-ADC5-8A5D91F92778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352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1453-11F7-4F40-AFC9-4F7F23E60FC6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58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9746-35AC-41AB-9247-25733961675C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352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817BA-1992-4495-92CD-0F2517F8A1D5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538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9FA75-36AB-43ED-B927-053AB76C3BAC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243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D719-E571-4501-ACC9-83216B95FE1A}" type="datetime1">
              <a:rPr lang="zh-TW" altLang="en-US" smtClean="0"/>
              <a:t>2023/12/19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07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00EA-F272-4A37-B072-0C6AFCA9F68E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3816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33A82B23-BE9D-49D1-ABEB-4A19EF599FF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0148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6F676B-3A60-B916-B877-BBBE13130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5322" y="1326766"/>
            <a:ext cx="9008533" cy="3121534"/>
          </a:xfrm>
        </p:spPr>
        <p:txBody>
          <a:bodyPr/>
          <a:lstStyle/>
          <a:p>
            <a:pPr algn="l"/>
            <a:r>
              <a:rPr lang="zh-TW" altLang="en-US" sz="6000" b="1" dirty="0">
                <a:solidFill>
                  <a:srgbClr val="0070C0"/>
                </a:solidFill>
              </a:rPr>
              <a:t>聯合國</a:t>
            </a:r>
            <a:r>
              <a:rPr lang="en-US" altLang="zh-TW" sz="6000" b="1" dirty="0">
                <a:solidFill>
                  <a:srgbClr val="0070C0"/>
                </a:solidFill>
              </a:rPr>
              <a:t/>
            </a:r>
            <a:br>
              <a:rPr lang="en-US" altLang="zh-TW" sz="6000" b="1" dirty="0">
                <a:solidFill>
                  <a:srgbClr val="0070C0"/>
                </a:solidFill>
              </a:rPr>
            </a:br>
            <a:r>
              <a:rPr lang="zh-TW" altLang="en-US" sz="6000" b="1" dirty="0">
                <a:solidFill>
                  <a:srgbClr val="0070C0"/>
                </a:solidFill>
              </a:rPr>
              <a:t>永續發展目標</a:t>
            </a:r>
            <a:r>
              <a:rPr lang="en-US" altLang="zh-TW" sz="6000" b="1" dirty="0">
                <a:solidFill>
                  <a:srgbClr val="0070C0"/>
                </a:solidFill>
              </a:rPr>
              <a:t/>
            </a:r>
            <a:br>
              <a:rPr lang="en-US" altLang="zh-TW" sz="6000" b="1" dirty="0">
                <a:solidFill>
                  <a:srgbClr val="0070C0"/>
                </a:solidFill>
              </a:rPr>
            </a:br>
            <a:r>
              <a:rPr lang="en-US" altLang="zh-TW" sz="6000" b="1" dirty="0">
                <a:solidFill>
                  <a:srgbClr val="0070C0"/>
                </a:solidFill>
              </a:rPr>
              <a:t>SDGs</a:t>
            </a:r>
            <a:r>
              <a:rPr lang="zh-TW" altLang="en-US" sz="6000" b="1" dirty="0">
                <a:solidFill>
                  <a:srgbClr val="0070C0"/>
                </a:solidFill>
              </a:rPr>
              <a:t>之介紹</a:t>
            </a:r>
            <a:r>
              <a:rPr lang="en-US" altLang="zh-TW" sz="6000" b="1" dirty="0">
                <a:solidFill>
                  <a:srgbClr val="0070C0"/>
                </a:solidFill>
              </a:rPr>
              <a:t>(3/5)</a:t>
            </a:r>
            <a:endParaRPr lang="zh-TW" altLang="en-US" sz="6000" b="1" dirty="0">
              <a:solidFill>
                <a:srgbClr val="0070C0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FB8E587-FC76-2F25-F48F-8634BAE3D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8609" y="4736632"/>
            <a:ext cx="4469191" cy="1096899"/>
          </a:xfrm>
        </p:spPr>
        <p:txBody>
          <a:bodyPr>
            <a:normAutofit/>
          </a:bodyPr>
          <a:lstStyle/>
          <a:p>
            <a:pPr algn="l"/>
            <a:r>
              <a:rPr lang="zh-TW" altLang="en-US" sz="2400" b="1" dirty="0">
                <a:solidFill>
                  <a:srgbClr val="0070C0"/>
                </a:solidFill>
              </a:rPr>
              <a:t>周志隆　助理教授</a:t>
            </a:r>
            <a:endParaRPr lang="en-US" altLang="zh-TW" sz="2400" b="1" dirty="0">
              <a:solidFill>
                <a:srgbClr val="0070C0"/>
              </a:solidFill>
            </a:endParaRPr>
          </a:p>
          <a:p>
            <a:pPr algn="l"/>
            <a:r>
              <a:rPr lang="zh-TW" altLang="en-US" sz="2400" b="1" dirty="0">
                <a:solidFill>
                  <a:srgbClr val="0070C0"/>
                </a:solidFill>
              </a:rPr>
              <a:t>國立臺灣科技大學管理學院</a:t>
            </a:r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E7C10DB6-FE71-7526-34D2-8A6CD559E1C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20487" y="1141690"/>
            <a:ext cx="3711424" cy="3092853"/>
          </a:xfrm>
          <a:prstGeom prst="rect">
            <a:avLst/>
          </a:prstGeom>
        </p:spPr>
      </p:pic>
      <p:pic>
        <p:nvPicPr>
          <p:cNvPr id="4" name="8D4A6E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1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E665F29F-27D1-2BBB-00FE-AA7872B93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942" y="1687285"/>
            <a:ext cx="6291943" cy="484789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6E4C31A-D0BE-BB15-C8ED-5F7711E0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245" y="331571"/>
            <a:ext cx="9069526" cy="887376"/>
          </a:xfrm>
        </p:spPr>
        <p:txBody>
          <a:bodyPr>
            <a:normAutofit/>
          </a:bodyPr>
          <a:lstStyle/>
          <a:p>
            <a:r>
              <a:rPr lang="zh-TW" altLang="en-US" sz="4400" b="1" dirty="0">
                <a:solidFill>
                  <a:srgbClr val="0070C0"/>
                </a:solidFill>
              </a:rPr>
              <a:t>目標</a:t>
            </a:r>
            <a:r>
              <a:rPr lang="en-US" altLang="zh-TW" sz="4400" b="1" dirty="0">
                <a:solidFill>
                  <a:srgbClr val="0070C0"/>
                </a:solidFill>
              </a:rPr>
              <a:t>9</a:t>
            </a:r>
            <a:r>
              <a:rPr lang="zh-TW" altLang="en-US" sz="4400" b="1" dirty="0">
                <a:solidFill>
                  <a:srgbClr val="0070C0"/>
                </a:solidFill>
              </a:rPr>
              <a:t>：工業化、創新及基礎建設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3C153-C02F-4783-59C5-F76A0001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6DB06E-E208-D808-F8E5-951D624EC77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51" y="399939"/>
            <a:ext cx="1097037" cy="10970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CDC7328-4E8B-BD1B-18A6-D1169CB16ED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4715" y="0"/>
            <a:ext cx="1687285" cy="168728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C32BDC7-55DF-E158-D2BD-C67B2419BFC5}"/>
              </a:ext>
            </a:extLst>
          </p:cNvPr>
          <p:cNvSpPr txBox="1"/>
          <p:nvPr/>
        </p:nvSpPr>
        <p:spPr>
          <a:xfrm>
            <a:off x="2094443" y="1051393"/>
            <a:ext cx="8301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000" b="1" dirty="0">
                <a:solidFill>
                  <a:srgbClr val="002060"/>
                </a:solidFill>
              </a:rPr>
              <a:t>建立具有韌性的基礎建設，促進包容且永續的工業，並加速創新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1EDD5018-6669-960F-1AE9-35475EAFC87E}"/>
              </a:ext>
            </a:extLst>
          </p:cNvPr>
          <p:cNvSpPr txBox="1">
            <a:spLocks/>
          </p:cNvSpPr>
          <p:nvPr/>
        </p:nvSpPr>
        <p:spPr>
          <a:xfrm>
            <a:off x="795350" y="1828802"/>
            <a:ext cx="4919650" cy="4017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整體而言，全球已有</a:t>
            </a:r>
            <a:r>
              <a:rPr lang="en-US" altLang="zh-TW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95%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的人享有</a:t>
            </a:r>
            <a:r>
              <a:rPr lang="en-US" altLang="zh-TW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3G(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含以上</a:t>
            </a:r>
            <a:r>
              <a:rPr lang="en-US" altLang="zh-TW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之行動網路服務，比起</a:t>
            </a:r>
            <a:r>
              <a:rPr lang="en-US" altLang="zh-TW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2015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為</a:t>
            </a:r>
            <a:r>
              <a:rPr lang="en-US" altLang="zh-TW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78%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相比有大幅成長。</a:t>
            </a:r>
            <a:endParaRPr lang="en-US" altLang="zh-TW" sz="24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然而撒哈拉以南的非洲國家卻還有</a:t>
            </a:r>
            <a:r>
              <a:rPr lang="en-US" altLang="zh-TW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18%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的人口以及大洋洲島國更還有</a:t>
            </a:r>
            <a:r>
              <a:rPr lang="en-US" altLang="zh-TW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32%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者連</a:t>
            </a:r>
            <a:r>
              <a:rPr lang="en-US" altLang="zh-TW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3G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的服務都沒有。</a:t>
            </a:r>
            <a:endParaRPr lang="en-US" altLang="zh-TW" sz="24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CBFCFBF9-CBC0-A8DA-3180-E0FAF1355EEA}"/>
              </a:ext>
            </a:extLst>
          </p:cNvPr>
          <p:cNvSpPr/>
          <p:nvPr/>
        </p:nvSpPr>
        <p:spPr>
          <a:xfrm rot="5400000">
            <a:off x="5435643" y="5708845"/>
            <a:ext cx="338545" cy="29184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F29106B-368D-463A-F6EB-DC9997B3ABAB}"/>
              </a:ext>
            </a:extLst>
          </p:cNvPr>
          <p:cNvSpPr txBox="1"/>
          <p:nvPr/>
        </p:nvSpPr>
        <p:spPr>
          <a:xfrm>
            <a:off x="616878" y="6087326"/>
            <a:ext cx="527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2022</a:t>
            </a:r>
            <a:r>
              <a:rPr lang="zh-TW" altLang="en-US" b="1" dirty="0"/>
              <a:t>年各地行動網路</a:t>
            </a:r>
            <a:r>
              <a:rPr lang="en-US" altLang="zh-TW" b="1" dirty="0"/>
              <a:t>(3G</a:t>
            </a:r>
            <a:r>
              <a:rPr lang="zh-TW" altLang="en-US" b="1" dirty="0"/>
              <a:t>、</a:t>
            </a:r>
            <a:r>
              <a:rPr lang="en-US" altLang="zh-TW" b="1" dirty="0"/>
              <a:t>4G)</a:t>
            </a:r>
            <a:r>
              <a:rPr lang="zh-TW" altLang="en-US" b="1" dirty="0"/>
              <a:t>覆蓋之人口比例</a:t>
            </a:r>
            <a:r>
              <a:rPr lang="en-US" altLang="zh-TW" b="1" dirty="0"/>
              <a:t>(%)</a:t>
            </a:r>
            <a:endParaRPr lang="zh-TW" altLang="en-US" b="1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C133849-B4B4-765E-ED5C-33711A0B4DCC}"/>
              </a:ext>
            </a:extLst>
          </p:cNvPr>
          <p:cNvSpPr/>
          <p:nvPr/>
        </p:nvSpPr>
        <p:spPr>
          <a:xfrm>
            <a:off x="6901543" y="1687285"/>
            <a:ext cx="4945612" cy="7198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897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4C31A-D0BE-BB15-C8ED-5F7711E0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245" y="609600"/>
            <a:ext cx="8596668" cy="887376"/>
          </a:xfrm>
        </p:spPr>
        <p:txBody>
          <a:bodyPr>
            <a:norm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</a:rPr>
              <a:t>參考文獻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3C153-C02F-4783-59C5-F76A0001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6DB06E-E208-D808-F8E5-951D624EC77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51" y="399939"/>
            <a:ext cx="1097037" cy="109703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39C7693-36A5-1D53-D1AF-0EF39EA9DB87}"/>
              </a:ext>
            </a:extLst>
          </p:cNvPr>
          <p:cNvSpPr txBox="1"/>
          <p:nvPr/>
        </p:nvSpPr>
        <p:spPr>
          <a:xfrm>
            <a:off x="795351" y="1826052"/>
            <a:ext cx="9620250" cy="1883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>
              <a:lnSpc>
                <a:spcPct val="150000"/>
              </a:lnSpc>
            </a:pP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行政院國家發展委員會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(2018</a:t>
            </a: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。聯合國永續發展目標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(SDGs)</a:t>
            </a: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說明。</a:t>
            </a:r>
          </a:p>
          <a:p>
            <a:pPr marL="304800" indent="-304800">
              <a:lnSpc>
                <a:spcPct val="150000"/>
              </a:lnSpc>
            </a:pP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陳芳毓、許鈺屏、李鈺淇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(2023</a:t>
            </a: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。《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SDGs </a:t>
            </a: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懶人包》什麼是永續發展目標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SDGs</a:t>
            </a: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？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項目標一次掌握。天下雜誌。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https://futurecity.cw.com.tw/article/1867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50000"/>
              </a:lnSpc>
            </a:pP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United Nations (2023). The Sustainable Development Goals Report 2023: Special Edition.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956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1020F8-2CC4-EE57-3848-51859AEC3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b="1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目標</a:t>
            </a:r>
            <a:r>
              <a:rPr lang="en-US" altLang="zh-TW" sz="3600" b="1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7</a:t>
            </a:r>
            <a:r>
              <a:rPr lang="zh-TW" altLang="en-US" sz="3600" b="1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：可負擔之潔淨能源</a:t>
            </a:r>
            <a:endParaRPr lang="en-US" altLang="zh-TW" sz="3600" b="1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3600" b="1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目標</a:t>
            </a:r>
            <a:r>
              <a:rPr lang="en-US" altLang="zh-TW" sz="3600" b="1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8</a:t>
            </a:r>
            <a:r>
              <a:rPr lang="zh-TW" altLang="en-US" sz="3600" b="1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：合適之工作與經濟成長</a:t>
            </a:r>
            <a:endParaRPr lang="en-US" altLang="zh-TW" sz="3600" b="1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3600" b="1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目標</a:t>
            </a:r>
            <a:r>
              <a:rPr lang="en-US" altLang="zh-TW" sz="3600" b="1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9</a:t>
            </a:r>
            <a:r>
              <a:rPr lang="zh-TW" altLang="en-US" sz="3600" b="1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：工業化、創新及基礎建設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3C153-C02F-4783-59C5-F76A0001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53494CD-CD3F-A38C-42F7-5723CE48A85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4235" y="4450553"/>
            <a:ext cx="1590809" cy="159080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C8581E2-417E-9E6A-A9FC-21464F5C665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5044" y="4450553"/>
            <a:ext cx="1590809" cy="159080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E9A2BD7-D67B-CD18-5581-673D704E534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5853" y="4454408"/>
            <a:ext cx="1586954" cy="158695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4126BBB-728C-F76C-C022-5FA39D447BA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33825"/>
            <a:ext cx="5676901" cy="10377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318366E-0D0D-9D3A-227D-2BDE2021B1A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51" y="399939"/>
            <a:ext cx="1097037" cy="1097037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47DA43DA-7144-A9B2-43D4-F85A7BDD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245" y="609600"/>
            <a:ext cx="8596668" cy="887376"/>
          </a:xfrm>
        </p:spPr>
        <p:txBody>
          <a:bodyPr>
            <a:norm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</a:rPr>
              <a:t>大綱</a:t>
            </a:r>
          </a:p>
        </p:txBody>
      </p:sp>
    </p:spTree>
    <p:extLst>
      <p:ext uri="{BB962C8B-B14F-4D97-AF65-F5344CB8AC3E}">
        <p14:creationId xmlns:p14="http://schemas.microsoft.com/office/powerpoint/2010/main" val="3048017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4C31A-D0BE-BB15-C8ED-5F7711E0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245" y="609600"/>
            <a:ext cx="8596668" cy="887376"/>
          </a:xfrm>
        </p:spPr>
        <p:txBody>
          <a:bodyPr>
            <a:norm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</a:rPr>
              <a:t>目標</a:t>
            </a:r>
            <a:r>
              <a:rPr lang="en-US" altLang="zh-TW" sz="4800" b="1" dirty="0">
                <a:solidFill>
                  <a:srgbClr val="0070C0"/>
                </a:solidFill>
              </a:rPr>
              <a:t>7</a:t>
            </a:r>
            <a:r>
              <a:rPr lang="zh-TW" altLang="en-US" sz="4800" b="1" dirty="0">
                <a:solidFill>
                  <a:srgbClr val="0070C0"/>
                </a:solidFill>
              </a:rPr>
              <a:t>：可負擔之潔淨能源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1020F8-2CC4-EE57-3848-51859AEC3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307" y="1884020"/>
            <a:ext cx="2142066" cy="79618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【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子目標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】</a:t>
            </a:r>
          </a:p>
          <a:p>
            <a:pPr algn="just">
              <a:lnSpc>
                <a:spcPct val="150000"/>
              </a:lnSpc>
            </a:pP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3C153-C02F-4783-59C5-F76A0001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6DB06E-E208-D808-F8E5-951D624EC7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51" y="399939"/>
            <a:ext cx="1097037" cy="10970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CDC7328-4E8B-BD1B-18A6-D1169CB16ED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4715" y="0"/>
            <a:ext cx="1687285" cy="168728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C32BDC7-55DF-E158-D2BD-C67B2419BFC5}"/>
              </a:ext>
            </a:extLst>
          </p:cNvPr>
          <p:cNvSpPr txBox="1"/>
          <p:nvPr/>
        </p:nvSpPr>
        <p:spPr>
          <a:xfrm>
            <a:off x="2094443" y="1329422"/>
            <a:ext cx="8096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</a:rPr>
              <a:t>確保所有的人都可取得負擔的起、可靠的、永續的，以及現代的能源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1EB396D7-53C4-391B-F410-E37194A6C8BB}"/>
              </a:ext>
            </a:extLst>
          </p:cNvPr>
          <p:cNvSpPr txBox="1">
            <a:spLocks/>
          </p:cNvSpPr>
          <p:nvPr/>
        </p:nvSpPr>
        <p:spPr>
          <a:xfrm>
            <a:off x="1828799" y="1843208"/>
            <a:ext cx="9335017" cy="4799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確保所有的人都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可取得、可負擔且可靠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的現代能源服務。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大幅提高全球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再生能源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的共享。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改善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全球能源效率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並提高一倍。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提高乾淨能源與科技的取得管道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含再生能源、能源效率、更先進及更乾淨的石化燃料科技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；增進能源基礎建設與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乾淨能源科技的投資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為所有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開發中國家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提供現代及永續的能源服務，並擴大其基礎建設並改善能源科技。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004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B0D5BE3C-98BA-02B8-BDD1-69BA1999C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211" y="1687285"/>
            <a:ext cx="6564086" cy="47275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6E4C31A-D0BE-BB15-C8ED-5F7711E0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245" y="609600"/>
            <a:ext cx="8596668" cy="887376"/>
          </a:xfrm>
        </p:spPr>
        <p:txBody>
          <a:bodyPr>
            <a:norm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</a:rPr>
              <a:t>目標</a:t>
            </a:r>
            <a:r>
              <a:rPr lang="en-US" altLang="zh-TW" sz="4800" b="1" dirty="0">
                <a:solidFill>
                  <a:srgbClr val="0070C0"/>
                </a:solidFill>
              </a:rPr>
              <a:t>7</a:t>
            </a:r>
            <a:r>
              <a:rPr lang="zh-TW" altLang="en-US" sz="4800" b="1" dirty="0">
                <a:solidFill>
                  <a:srgbClr val="0070C0"/>
                </a:solidFill>
              </a:rPr>
              <a:t>：可負擔之潔淨能源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3C153-C02F-4783-59C5-F76A0001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6DB06E-E208-D808-F8E5-951D624EC77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51" y="399939"/>
            <a:ext cx="1097037" cy="10970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CDC7328-4E8B-BD1B-18A6-D1169CB16ED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4715" y="0"/>
            <a:ext cx="1687285" cy="168728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C32BDC7-55DF-E158-D2BD-C67B2419BFC5}"/>
              </a:ext>
            </a:extLst>
          </p:cNvPr>
          <p:cNvSpPr txBox="1"/>
          <p:nvPr/>
        </p:nvSpPr>
        <p:spPr>
          <a:xfrm>
            <a:off x="2094443" y="1329422"/>
            <a:ext cx="8096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</a:rPr>
              <a:t>確保所有的人都可取得負擔的起、可靠的、永續的，以及現代的能源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3E90A8D6-73AE-6624-1FE4-72D1F77A7343}"/>
              </a:ext>
            </a:extLst>
          </p:cNvPr>
          <p:cNvSpPr txBox="1">
            <a:spLocks/>
          </p:cNvSpPr>
          <p:nvPr/>
        </p:nvSpPr>
        <p:spPr>
          <a:xfrm>
            <a:off x="795350" y="1828802"/>
            <a:ext cx="4823158" cy="4017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電力的重要性不只是其應用層面廣泛，更可促進教育、醫療、農業發展、帶來商業與就業機會等。</a:t>
            </a:r>
            <a:endParaRPr lang="en-US" altLang="zh-TW" sz="24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雖全球供電普及率有在提升，但在</a:t>
            </a:r>
            <a:r>
              <a:rPr lang="en-US" altLang="zh-TW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2021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年時仍有</a:t>
            </a:r>
            <a:r>
              <a:rPr lang="en-US" altLang="zh-TW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6.75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億人無電可用。</a:t>
            </a:r>
            <a:endParaRPr lang="en-US" altLang="zh-TW" sz="24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93666FEB-4633-7576-BD13-B026E1D27B70}"/>
              </a:ext>
            </a:extLst>
          </p:cNvPr>
          <p:cNvSpPr/>
          <p:nvPr/>
        </p:nvSpPr>
        <p:spPr>
          <a:xfrm rot="5400000">
            <a:off x="4961897" y="5685253"/>
            <a:ext cx="338545" cy="29184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E563943-DFBD-699E-561C-98120AC71520}"/>
              </a:ext>
            </a:extLst>
          </p:cNvPr>
          <p:cNvSpPr txBox="1"/>
          <p:nvPr/>
        </p:nvSpPr>
        <p:spPr>
          <a:xfrm>
            <a:off x="1990360" y="6040256"/>
            <a:ext cx="527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2015</a:t>
            </a:r>
            <a:r>
              <a:rPr lang="zh-TW" altLang="en-US" b="1" dirty="0"/>
              <a:t>與</a:t>
            </a:r>
            <a:r>
              <a:rPr lang="en-US" altLang="zh-TW" b="1" dirty="0"/>
              <a:t>2021</a:t>
            </a:r>
            <a:r>
              <a:rPr lang="zh-TW" altLang="en-US" b="1" dirty="0"/>
              <a:t>可用電人口比例</a:t>
            </a:r>
            <a:r>
              <a:rPr lang="en-US" altLang="zh-TW" b="1" dirty="0"/>
              <a:t>(%)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759249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4C31A-D0BE-BB15-C8ED-5F7711E0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245" y="331571"/>
            <a:ext cx="8596668" cy="887376"/>
          </a:xfrm>
        </p:spPr>
        <p:txBody>
          <a:bodyPr>
            <a:norm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</a:rPr>
              <a:t>目標</a:t>
            </a:r>
            <a:r>
              <a:rPr lang="en-US" altLang="zh-TW" sz="4800" b="1" dirty="0">
                <a:solidFill>
                  <a:srgbClr val="0070C0"/>
                </a:solidFill>
              </a:rPr>
              <a:t>8</a:t>
            </a:r>
            <a:r>
              <a:rPr lang="zh-TW" altLang="en-US" sz="4800" b="1" dirty="0">
                <a:solidFill>
                  <a:srgbClr val="0070C0"/>
                </a:solidFill>
              </a:rPr>
              <a:t>：合適之工作與經濟成長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1020F8-2CC4-EE57-3848-51859AEC3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307" y="1884020"/>
            <a:ext cx="2142066" cy="79618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【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子目標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】</a:t>
            </a:r>
          </a:p>
          <a:p>
            <a:pPr algn="just">
              <a:lnSpc>
                <a:spcPct val="150000"/>
              </a:lnSpc>
            </a:pP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3C153-C02F-4783-59C5-F76A0001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6DB06E-E208-D808-F8E5-951D624EC7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51" y="399939"/>
            <a:ext cx="1097037" cy="10970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CDC7328-4E8B-BD1B-18A6-D1169CB16ED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4715" y="0"/>
            <a:ext cx="1687285" cy="168728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C32BDC7-55DF-E158-D2BD-C67B2419BFC5}"/>
              </a:ext>
            </a:extLst>
          </p:cNvPr>
          <p:cNvSpPr txBox="1"/>
          <p:nvPr/>
        </p:nvSpPr>
        <p:spPr>
          <a:xfrm>
            <a:off x="2094443" y="1051393"/>
            <a:ext cx="8301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000" b="1" dirty="0">
                <a:solidFill>
                  <a:srgbClr val="002060"/>
                </a:solidFill>
              </a:rPr>
              <a:t>促進包容且永續的經濟成長，達到全面且生產力的就業，讓每一個人都有一份好工作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1EB396D7-53C4-391B-F410-E37194A6C8BB}"/>
              </a:ext>
            </a:extLst>
          </p:cNvPr>
          <p:cNvSpPr txBox="1">
            <a:spLocks/>
          </p:cNvSpPr>
          <p:nvPr/>
        </p:nvSpPr>
        <p:spPr>
          <a:xfrm>
            <a:off x="1828799" y="1843208"/>
            <a:ext cx="9335017" cy="4799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使各國經濟獲得成長，尤其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最低度開發國家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每年之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GDP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讓其成長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7%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以多元化、科技升級與創新來提高經濟體的產能並聚焦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高附加價值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與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勞動力密集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之產業。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透過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開發導向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的政策來支持企業的生產、管理、創新等活動，尤其針對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微型企業和中小企業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應給予鼓勵並提供相關的服務。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逐漸改善全球的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能源使用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與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生產效率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並減少經濟成長與環境惡化之間的關聯性。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讓所有人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含年輕人與身心障礙者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皆能擁有好工作並實現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同工同酬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7599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4C31A-D0BE-BB15-C8ED-5F7711E0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245" y="331571"/>
            <a:ext cx="8596668" cy="887376"/>
          </a:xfrm>
        </p:spPr>
        <p:txBody>
          <a:bodyPr>
            <a:norm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</a:rPr>
              <a:t>目標</a:t>
            </a:r>
            <a:r>
              <a:rPr lang="en-US" altLang="zh-TW" sz="4800" b="1" dirty="0">
                <a:solidFill>
                  <a:srgbClr val="0070C0"/>
                </a:solidFill>
              </a:rPr>
              <a:t>8</a:t>
            </a:r>
            <a:r>
              <a:rPr lang="zh-TW" altLang="en-US" sz="4800" b="1" dirty="0">
                <a:solidFill>
                  <a:srgbClr val="0070C0"/>
                </a:solidFill>
              </a:rPr>
              <a:t>：合適之工作與經濟成長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1020F8-2CC4-EE57-3848-51859AEC3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307" y="1884020"/>
            <a:ext cx="2142066" cy="79618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【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子目標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】</a:t>
            </a:r>
          </a:p>
          <a:p>
            <a:pPr algn="just">
              <a:lnSpc>
                <a:spcPct val="150000"/>
              </a:lnSpc>
            </a:pP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3C153-C02F-4783-59C5-F76A0001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6DB06E-E208-D808-F8E5-951D624EC7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51" y="399939"/>
            <a:ext cx="1097037" cy="10970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CDC7328-4E8B-BD1B-18A6-D1169CB16ED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4715" y="0"/>
            <a:ext cx="1687285" cy="168728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C32BDC7-55DF-E158-D2BD-C67B2419BFC5}"/>
              </a:ext>
            </a:extLst>
          </p:cNvPr>
          <p:cNvSpPr txBox="1"/>
          <p:nvPr/>
        </p:nvSpPr>
        <p:spPr>
          <a:xfrm>
            <a:off x="2094443" y="1051393"/>
            <a:ext cx="8301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000" b="1" dirty="0">
                <a:solidFill>
                  <a:srgbClr val="002060"/>
                </a:solidFill>
              </a:rPr>
              <a:t>促進包容且永續的經濟成長，達到全面且生產力的就業，讓每一個人都有一份好工作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1EB396D7-53C4-391B-F410-E37194A6C8BB}"/>
              </a:ext>
            </a:extLst>
          </p:cNvPr>
          <p:cNvSpPr txBox="1">
            <a:spLocks/>
          </p:cNvSpPr>
          <p:nvPr/>
        </p:nvSpPr>
        <p:spPr>
          <a:xfrm>
            <a:off x="1828799" y="1843208"/>
            <a:ext cx="9335017" cy="4799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大幅減少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失業、失學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或未接受職業訓練的年輕人。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禁止與消除最糟形式的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童工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甚至娃娃兵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，消除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受壓迫的勞工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保障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勞工權益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，促進工作環境的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安全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尤其婦女、從事危險工作之勞工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透過政策來促進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永續發展的觀光業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，創造就業，促進地方文化與產品。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健全國家之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金融機構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的能力，提供所有人更完善的金融與保險服務。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提高給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開發中國家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的貿易協助資源。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制定及實施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青年就業全球策略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，並落實國際勞工組織的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全球就業協定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4425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4C31A-D0BE-BB15-C8ED-5F7711E0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245" y="331571"/>
            <a:ext cx="8596668" cy="887376"/>
          </a:xfrm>
        </p:spPr>
        <p:txBody>
          <a:bodyPr>
            <a:norm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</a:rPr>
              <a:t>目標</a:t>
            </a:r>
            <a:r>
              <a:rPr lang="en-US" altLang="zh-TW" sz="4800" b="1" dirty="0">
                <a:solidFill>
                  <a:srgbClr val="0070C0"/>
                </a:solidFill>
              </a:rPr>
              <a:t>8</a:t>
            </a:r>
            <a:r>
              <a:rPr lang="zh-TW" altLang="en-US" sz="4800" b="1" dirty="0">
                <a:solidFill>
                  <a:srgbClr val="0070C0"/>
                </a:solidFill>
              </a:rPr>
              <a:t>：合適之工作與經濟成長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3C153-C02F-4783-59C5-F76A0001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6DB06E-E208-D808-F8E5-951D624EC77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51" y="399939"/>
            <a:ext cx="1097037" cy="10970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CDC7328-4E8B-BD1B-18A6-D1169CB16ED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4715" y="0"/>
            <a:ext cx="1687285" cy="168728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C32BDC7-55DF-E158-D2BD-C67B2419BFC5}"/>
              </a:ext>
            </a:extLst>
          </p:cNvPr>
          <p:cNvSpPr txBox="1"/>
          <p:nvPr/>
        </p:nvSpPr>
        <p:spPr>
          <a:xfrm>
            <a:off x="2094443" y="1051393"/>
            <a:ext cx="8301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000" b="1" dirty="0">
                <a:solidFill>
                  <a:srgbClr val="002060"/>
                </a:solidFill>
              </a:rPr>
              <a:t>促進包容且永續的經濟成長，達到全面且生產力的就業，讓每一個人都有一份好工作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A26C671-56D9-6D83-507A-45885A20B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440" y="1597374"/>
            <a:ext cx="7487560" cy="4443988"/>
          </a:xfrm>
          <a:prstGeom prst="rect">
            <a:avLst/>
          </a:prstGeom>
        </p:spPr>
      </p:pic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ED1A39F8-619C-4CDF-8D22-54412583578A}"/>
              </a:ext>
            </a:extLst>
          </p:cNvPr>
          <p:cNvSpPr/>
          <p:nvPr/>
        </p:nvSpPr>
        <p:spPr>
          <a:xfrm>
            <a:off x="5578385" y="6195838"/>
            <a:ext cx="338545" cy="29184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E406377-251F-BA1A-915B-BA3E8F380E02}"/>
              </a:ext>
            </a:extLst>
          </p:cNvPr>
          <p:cNvSpPr txBox="1"/>
          <p:nvPr/>
        </p:nvSpPr>
        <p:spPr>
          <a:xfrm>
            <a:off x="5916930" y="6157097"/>
            <a:ext cx="581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2022</a:t>
            </a:r>
            <a:r>
              <a:rPr lang="zh-TW" altLang="en-US" b="1" dirty="0"/>
              <a:t>男、女性其失業、失學、失去培訓機會之比例</a:t>
            </a:r>
            <a:r>
              <a:rPr lang="en-US" altLang="zh-TW" b="1" dirty="0"/>
              <a:t>(%)</a:t>
            </a:r>
            <a:endParaRPr lang="zh-TW" altLang="en-US" b="1" dirty="0"/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AE53A406-E70C-B644-BC79-F4ABE8E77A21}"/>
              </a:ext>
            </a:extLst>
          </p:cNvPr>
          <p:cNvSpPr txBox="1">
            <a:spLocks/>
          </p:cNvSpPr>
          <p:nvPr/>
        </p:nvSpPr>
        <p:spPr>
          <a:xfrm>
            <a:off x="795350" y="1828802"/>
            <a:ext cx="3909090" cy="4017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整體而言，全球年輕女性其失去就業、上學或培訓的機會乃年輕男性的兩倍以上。</a:t>
            </a:r>
            <a:endParaRPr lang="en-US" altLang="zh-TW" sz="24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中亞、南亞以及北非和西亞的落差最為懸殊。</a:t>
            </a:r>
            <a:endParaRPr lang="en-US" altLang="zh-TW" sz="24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106609B-687B-24D6-F5DD-CA3461A65FB3}"/>
              </a:ext>
            </a:extLst>
          </p:cNvPr>
          <p:cNvSpPr/>
          <p:nvPr/>
        </p:nvSpPr>
        <p:spPr>
          <a:xfrm>
            <a:off x="11016343" y="2416629"/>
            <a:ext cx="1034143" cy="26996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B0192DA-1D77-914E-F88A-A9F78B5F51EA}"/>
              </a:ext>
            </a:extLst>
          </p:cNvPr>
          <p:cNvSpPr/>
          <p:nvPr/>
        </p:nvSpPr>
        <p:spPr>
          <a:xfrm>
            <a:off x="5246914" y="1687285"/>
            <a:ext cx="1404257" cy="37446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3248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4C31A-D0BE-BB15-C8ED-5F7711E0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245" y="331571"/>
            <a:ext cx="9069526" cy="887376"/>
          </a:xfrm>
        </p:spPr>
        <p:txBody>
          <a:bodyPr>
            <a:normAutofit/>
          </a:bodyPr>
          <a:lstStyle/>
          <a:p>
            <a:r>
              <a:rPr lang="zh-TW" altLang="en-US" sz="4400" b="1" dirty="0">
                <a:solidFill>
                  <a:srgbClr val="0070C0"/>
                </a:solidFill>
              </a:rPr>
              <a:t>目標</a:t>
            </a:r>
            <a:r>
              <a:rPr lang="en-US" altLang="zh-TW" sz="4400" b="1" dirty="0">
                <a:solidFill>
                  <a:srgbClr val="0070C0"/>
                </a:solidFill>
              </a:rPr>
              <a:t>9</a:t>
            </a:r>
            <a:r>
              <a:rPr lang="zh-TW" altLang="en-US" sz="4400" b="1" dirty="0">
                <a:solidFill>
                  <a:srgbClr val="0070C0"/>
                </a:solidFill>
              </a:rPr>
              <a:t>：工業化、創新及基礎建設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1020F8-2CC4-EE57-3848-51859AEC3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307" y="1884020"/>
            <a:ext cx="2142066" cy="79618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【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子目標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】</a:t>
            </a:r>
          </a:p>
          <a:p>
            <a:pPr algn="just">
              <a:lnSpc>
                <a:spcPct val="150000"/>
              </a:lnSpc>
            </a:pP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3C153-C02F-4783-59C5-F76A0001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6DB06E-E208-D808-F8E5-951D624EC7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51" y="399939"/>
            <a:ext cx="1097037" cy="10970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CDC7328-4E8B-BD1B-18A6-D1169CB16ED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4715" y="0"/>
            <a:ext cx="1687285" cy="168728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C32BDC7-55DF-E158-D2BD-C67B2419BFC5}"/>
              </a:ext>
            </a:extLst>
          </p:cNvPr>
          <p:cNvSpPr txBox="1"/>
          <p:nvPr/>
        </p:nvSpPr>
        <p:spPr>
          <a:xfrm>
            <a:off x="2094443" y="1051393"/>
            <a:ext cx="8301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000" b="1" dirty="0">
                <a:solidFill>
                  <a:srgbClr val="002060"/>
                </a:solidFill>
              </a:rPr>
              <a:t>建立具有韌性的基礎建設，促進包容且永續的工業，並加速創新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1EB396D7-53C4-391B-F410-E37194A6C8BB}"/>
              </a:ext>
            </a:extLst>
          </p:cNvPr>
          <p:cNvSpPr txBox="1">
            <a:spLocks/>
          </p:cNvSpPr>
          <p:nvPr/>
        </p:nvSpPr>
        <p:spPr>
          <a:xfrm>
            <a:off x="1828799" y="1843208"/>
            <a:ext cx="9644744" cy="4799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發展高品質、可靠且永續並具有災後復原能力的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基礎設施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依照各國的情況來大幅提高工業之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就業率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與</a:t>
            </a:r>
            <a:r>
              <a:rPr lang="en-US" altLang="zh-TW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GDP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的成長。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提高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小規模工商業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取得金融服務的管道與可負擔之貸款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尤其開發中國家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升級基礎設施與改造工商業並大幅採用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乾淨且環保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的科技與工業製程。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提高所有國家的工商業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科技能力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並增加研發人員數量與研發支出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尤其開發中國家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57603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4C31A-D0BE-BB15-C8ED-5F7711E0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245" y="331571"/>
            <a:ext cx="9069526" cy="887376"/>
          </a:xfrm>
        </p:spPr>
        <p:txBody>
          <a:bodyPr>
            <a:normAutofit/>
          </a:bodyPr>
          <a:lstStyle/>
          <a:p>
            <a:r>
              <a:rPr lang="zh-TW" altLang="en-US" sz="4400" b="1" dirty="0">
                <a:solidFill>
                  <a:srgbClr val="0070C0"/>
                </a:solidFill>
              </a:rPr>
              <a:t>目標</a:t>
            </a:r>
            <a:r>
              <a:rPr lang="en-US" altLang="zh-TW" sz="4400" b="1" dirty="0">
                <a:solidFill>
                  <a:srgbClr val="0070C0"/>
                </a:solidFill>
              </a:rPr>
              <a:t>9</a:t>
            </a:r>
            <a:r>
              <a:rPr lang="zh-TW" altLang="en-US" sz="4400" b="1" dirty="0">
                <a:solidFill>
                  <a:srgbClr val="0070C0"/>
                </a:solidFill>
              </a:rPr>
              <a:t>：工業化、創新及基礎建設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1020F8-2CC4-EE57-3848-51859AEC3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307" y="1884020"/>
            <a:ext cx="2142066" cy="79618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【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子目標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】</a:t>
            </a:r>
          </a:p>
          <a:p>
            <a:pPr algn="just">
              <a:lnSpc>
                <a:spcPct val="150000"/>
              </a:lnSpc>
            </a:pP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3C153-C02F-4783-59C5-F76A0001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6DB06E-E208-D808-F8E5-951D624EC7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51" y="399939"/>
            <a:ext cx="1097037" cy="10970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CDC7328-4E8B-BD1B-18A6-D1169CB16ED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4715" y="0"/>
            <a:ext cx="1687285" cy="168728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C32BDC7-55DF-E158-D2BD-C67B2419BFC5}"/>
              </a:ext>
            </a:extLst>
          </p:cNvPr>
          <p:cNvSpPr txBox="1"/>
          <p:nvPr/>
        </p:nvSpPr>
        <p:spPr>
          <a:xfrm>
            <a:off x="2094443" y="1051393"/>
            <a:ext cx="8301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000" b="1" dirty="0">
                <a:solidFill>
                  <a:srgbClr val="002060"/>
                </a:solidFill>
              </a:rPr>
              <a:t>建立具有韌性的基礎建設，促進包容且永續的工業，並加速創新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1EB396D7-53C4-391B-F410-E37194A6C8BB}"/>
              </a:ext>
            </a:extLst>
          </p:cNvPr>
          <p:cNvSpPr txBox="1">
            <a:spLocks/>
          </p:cNvSpPr>
          <p:nvPr/>
        </p:nvSpPr>
        <p:spPr>
          <a:xfrm>
            <a:off x="1828800" y="1843208"/>
            <a:ext cx="7489372" cy="31272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改善非洲國家、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LDCs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LLDCs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SIDS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之財務、科技與技術支援。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支援開發中國家的本國科技研發與創新，包括打造有助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工商多元發展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以及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商品附加價值提升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的政策環境。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致力於在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最低度開發國家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中提供人人都可取得且負擔的起的網際網路管道。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7FFB3AF-AF8B-CDB5-D830-60B8E01B1F5E}"/>
              </a:ext>
            </a:extLst>
          </p:cNvPr>
          <p:cNvSpPr txBox="1"/>
          <p:nvPr/>
        </p:nvSpPr>
        <p:spPr>
          <a:xfrm>
            <a:off x="2181528" y="5202990"/>
            <a:ext cx="61014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註：</a:t>
            </a:r>
            <a:endParaRPr lang="en-US" altLang="zh-TW" sz="20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LDCs</a:t>
            </a:r>
            <a:r>
              <a:rPr lang="zh-TW" altLang="en-US" sz="20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：最低度開發國家。</a:t>
            </a:r>
            <a:endParaRPr lang="en-US" altLang="zh-TW" sz="20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LLDCs</a:t>
            </a:r>
            <a:r>
              <a:rPr lang="zh-TW" altLang="en-US" sz="20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：內陸開發中國家。</a:t>
            </a:r>
            <a:endParaRPr lang="en-US" altLang="zh-TW" sz="20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SIDS</a:t>
            </a:r>
            <a:r>
              <a:rPr lang="zh-TW" altLang="en-US" sz="20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：小島嶼開發中國家。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45230395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452</TotalTime>
  <Words>1065</Words>
  <Application>Microsoft Office PowerPoint</Application>
  <PresentationFormat>寬螢幕</PresentationFormat>
  <Paragraphs>84</Paragraphs>
  <Slides>11</Slides>
  <Notes>4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9" baseType="lpstr">
      <vt:lpstr>微軟正黑體</vt:lpstr>
      <vt:lpstr>新細明體</vt:lpstr>
      <vt:lpstr>標楷體</vt:lpstr>
      <vt:lpstr>Arial</vt:lpstr>
      <vt:lpstr>Calibri</vt:lpstr>
      <vt:lpstr>Times New Roman</vt:lpstr>
      <vt:lpstr>Wingdings 3</vt:lpstr>
      <vt:lpstr>多面向</vt:lpstr>
      <vt:lpstr>聯合國 永續發展目標 SDGs之介紹(3/5)</vt:lpstr>
      <vt:lpstr>大綱</vt:lpstr>
      <vt:lpstr>目標7：可負擔之潔淨能源</vt:lpstr>
      <vt:lpstr>目標7：可負擔之潔淨能源</vt:lpstr>
      <vt:lpstr>目標8：合適之工作與經濟成長</vt:lpstr>
      <vt:lpstr>目標8：合適之工作與經濟成長</vt:lpstr>
      <vt:lpstr>目標8：合適之工作與經濟成長</vt:lpstr>
      <vt:lpstr>目標9：工業化、創新及基礎建設</vt:lpstr>
      <vt:lpstr>目標9：工業化、創新及基礎建設</vt:lpstr>
      <vt:lpstr>目標9：工業化、創新及基礎建設</vt:lpstr>
      <vt:lpstr>參考文獻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聯合國 永續發展目標 SDGs之介紹</dc:title>
  <dc:creator>賴憬霖</dc:creator>
  <cp:lastModifiedBy>Jerome</cp:lastModifiedBy>
  <cp:revision>59</cp:revision>
  <dcterms:created xsi:type="dcterms:W3CDTF">2023-11-21T14:13:14Z</dcterms:created>
  <dcterms:modified xsi:type="dcterms:W3CDTF">2023-12-19T09:50:43Z</dcterms:modified>
</cp:coreProperties>
</file>